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42"/>
  </p:notesMasterIdLst>
  <p:handoutMasterIdLst>
    <p:handoutMasterId r:id="rId43"/>
  </p:handoutMasterIdLst>
  <p:sldIdLst>
    <p:sldId id="256" r:id="rId2"/>
    <p:sldId id="257" r:id="rId3"/>
    <p:sldId id="279" r:id="rId4"/>
    <p:sldId id="269" r:id="rId5"/>
    <p:sldId id="301" r:id="rId6"/>
    <p:sldId id="298" r:id="rId7"/>
    <p:sldId id="270" r:id="rId8"/>
    <p:sldId id="273" r:id="rId9"/>
    <p:sldId id="302" r:id="rId10"/>
    <p:sldId id="303" r:id="rId11"/>
    <p:sldId id="276" r:id="rId12"/>
    <p:sldId id="258" r:id="rId13"/>
    <p:sldId id="271" r:id="rId14"/>
    <p:sldId id="299" r:id="rId15"/>
    <p:sldId id="259" r:id="rId16"/>
    <p:sldId id="275" r:id="rId17"/>
    <p:sldId id="260" r:id="rId18"/>
    <p:sldId id="261" r:id="rId19"/>
    <p:sldId id="262" r:id="rId20"/>
    <p:sldId id="263" r:id="rId21"/>
    <p:sldId id="264" r:id="rId22"/>
    <p:sldId id="265" r:id="rId23"/>
    <p:sldId id="266" r:id="rId24"/>
    <p:sldId id="277" r:id="rId25"/>
    <p:sldId id="278" r:id="rId26"/>
    <p:sldId id="267" r:id="rId27"/>
    <p:sldId id="288" r:id="rId28"/>
    <p:sldId id="307" r:id="rId29"/>
    <p:sldId id="285" r:id="rId30"/>
    <p:sldId id="300" r:id="rId31"/>
    <p:sldId id="286" r:id="rId32"/>
    <p:sldId id="287" r:id="rId33"/>
    <p:sldId id="282" r:id="rId34"/>
    <p:sldId id="293" r:id="rId35"/>
    <p:sldId id="294" r:id="rId36"/>
    <p:sldId id="305" r:id="rId37"/>
    <p:sldId id="280" r:id="rId38"/>
    <p:sldId id="281" r:id="rId39"/>
    <p:sldId id="306" r:id="rId40"/>
    <p:sldId id="289" r:id="rId4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sy Coggins" initials="C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888"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28T19:49:56.196" idx="1">
    <p:pos x="10" y="10"/>
    <p:text>Dr Ban Har is one of the most highly regarded and best known maths trainers in the world.</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BA73A92-2C77-497E-B13D-DDA03833F3F6}" type="datetimeFigureOut">
              <a:rPr lang="en-GB" smtClean="0"/>
              <a:t>21/11/2018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5E2200B-C94F-42C9-B708-E2CC954EFDA2}" type="slidenum">
              <a:rPr lang="en-GB" smtClean="0"/>
              <a:t>‹#›</a:t>
            </a:fld>
            <a:endParaRPr lang="en-GB"/>
          </a:p>
        </p:txBody>
      </p:sp>
    </p:spTree>
    <p:extLst>
      <p:ext uri="{BB962C8B-B14F-4D97-AF65-F5344CB8AC3E}">
        <p14:creationId xmlns:p14="http://schemas.microsoft.com/office/powerpoint/2010/main" val="3532472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576A718-F0A4-4F28-9624-A62986B6E32F}" type="datetimeFigureOut">
              <a:rPr lang="en-GB" smtClean="0"/>
              <a:t>21/11/2018</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52A3AA5-4E5A-42FF-8D9C-8667033B8B11}" type="slidenum">
              <a:rPr lang="en-GB" smtClean="0"/>
              <a:t>‹#›</a:t>
            </a:fld>
            <a:endParaRPr lang="en-GB"/>
          </a:p>
        </p:txBody>
      </p:sp>
    </p:spTree>
    <p:extLst>
      <p:ext uri="{BB962C8B-B14F-4D97-AF65-F5344CB8AC3E}">
        <p14:creationId xmlns:p14="http://schemas.microsoft.com/office/powerpoint/2010/main" val="333223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Demonstrate with egg boxes</a:t>
            </a:r>
          </a:p>
          <a:p>
            <a:r>
              <a:rPr lang="en-GB" dirty="0" smtClean="0"/>
              <a:t>10 frames appear early in Year 1 and are a pictorial model of to represent numbers up to 10</a:t>
            </a:r>
            <a:endParaRPr lang="en-GB" dirty="0"/>
          </a:p>
        </p:txBody>
      </p:sp>
      <p:sp>
        <p:nvSpPr>
          <p:cNvPr id="4" name="Slide Number Placeholder 3"/>
          <p:cNvSpPr>
            <a:spLocks noGrp="1"/>
          </p:cNvSpPr>
          <p:nvPr>
            <p:ph type="sldNum" sz="quarter" idx="10"/>
          </p:nvPr>
        </p:nvSpPr>
        <p:spPr/>
        <p:txBody>
          <a:bodyPr/>
          <a:lstStyle/>
          <a:p>
            <a:fld id="{3A97575A-2C1E-4864-9834-703A970AB3D0}" type="slidenum">
              <a:rPr lang="en-GB" smtClean="0"/>
              <a:t>34</a:t>
            </a:fld>
            <a:endParaRPr lang="en-GB"/>
          </a:p>
        </p:txBody>
      </p:sp>
    </p:spTree>
    <p:extLst>
      <p:ext uri="{BB962C8B-B14F-4D97-AF65-F5344CB8AC3E}">
        <p14:creationId xmlns:p14="http://schemas.microsoft.com/office/powerpoint/2010/main" val="240015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The ten frame reappears later when children start counting to 20 – </a:t>
            </a:r>
            <a:r>
              <a:rPr lang="en-GB" sz="1200" b="0" i="1" u="none" strike="noStrike" kern="1200" baseline="0" dirty="0" smtClean="0">
                <a:solidFill>
                  <a:schemeClr val="tx1"/>
                </a:solidFill>
                <a:latin typeface="+mn-lt"/>
                <a:ea typeface="+mn-ea"/>
                <a:cs typeface="+mn-cs"/>
              </a:rPr>
              <a:t>It is used to help pupils recognise that 10 ones can be renamed to 1 ten, introducing the concept of place value.</a:t>
            </a:r>
            <a:endParaRPr lang="en-GB" dirty="0"/>
          </a:p>
        </p:txBody>
      </p:sp>
      <p:sp>
        <p:nvSpPr>
          <p:cNvPr id="4" name="Slide Number Placeholder 3"/>
          <p:cNvSpPr>
            <a:spLocks noGrp="1"/>
          </p:cNvSpPr>
          <p:nvPr>
            <p:ph type="sldNum" sz="quarter" idx="10"/>
          </p:nvPr>
        </p:nvSpPr>
        <p:spPr/>
        <p:txBody>
          <a:bodyPr/>
          <a:lstStyle/>
          <a:p>
            <a:fld id="{3A97575A-2C1E-4864-9834-703A970AB3D0}" type="slidenum">
              <a:rPr lang="en-GB" smtClean="0"/>
              <a:t>35</a:t>
            </a:fld>
            <a:endParaRPr lang="en-GB"/>
          </a:p>
        </p:txBody>
      </p:sp>
    </p:spTree>
    <p:extLst>
      <p:ext uri="{BB962C8B-B14F-4D97-AF65-F5344CB8AC3E}">
        <p14:creationId xmlns:p14="http://schemas.microsoft.com/office/powerpoint/2010/main" val="2400159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B3B703-BE95-4BDA-B575-9015B2CE7C81}"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14A693-62C2-4A5D-BE75-4F850FD886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6911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B3B703-BE95-4BDA-B575-9015B2CE7C81}"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14A693-62C2-4A5D-BE75-4F850FD886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00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B3B703-BE95-4BDA-B575-9015B2CE7C81}"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14A693-62C2-4A5D-BE75-4F850FD8868F}" type="slidenum">
              <a:rPr lang="en-GB" smtClean="0">
                <a:solidFill>
                  <a:prstClr val="black">
                    <a:tint val="75000"/>
                  </a:prstClr>
                </a:solidFill>
              </a:rPr>
              <a:pPr/>
              <a:t>‹#›</a:t>
            </a:fld>
            <a:endParaRPr lang="en-GB">
              <a:solidFill>
                <a:prstClr val="black">
                  <a:tint val="75000"/>
                </a:prstClr>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34302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B3B703-BE95-4BDA-B575-9015B2CE7C81}"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14A693-62C2-4A5D-BE75-4F850FD886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5559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B3B703-BE95-4BDA-B575-9015B2CE7C81}"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14A693-62C2-4A5D-BE75-4F850FD8868F}" type="slidenum">
              <a:rPr lang="en-GB" smtClean="0">
                <a:solidFill>
                  <a:prstClr val="black">
                    <a:tint val="75000"/>
                  </a:prstClr>
                </a:solidFill>
              </a:rPr>
              <a:pPr/>
              <a:t>‹#›</a:t>
            </a:fld>
            <a:endParaRPr lang="en-GB">
              <a:solidFill>
                <a:prstClr val="black">
                  <a:tint val="75000"/>
                </a:prst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25735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B3B703-BE95-4BDA-B575-9015B2CE7C81}"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14A693-62C2-4A5D-BE75-4F850FD886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7479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3B703-BE95-4BDA-B575-9015B2CE7C81}"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14A693-62C2-4A5D-BE75-4F850FD886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7384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3B703-BE95-4BDA-B575-9015B2CE7C81}"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14A693-62C2-4A5D-BE75-4F850FD886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513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3B703-BE95-4BDA-B575-9015B2CE7C81}"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14A693-62C2-4A5D-BE75-4F850FD886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512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B3B703-BE95-4BDA-B575-9015B2CE7C81}"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14A693-62C2-4A5D-BE75-4F850FD886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6156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B3B703-BE95-4BDA-B575-9015B2CE7C81}" type="datetimeFigureOut">
              <a:rPr lang="en-GB" smtClean="0">
                <a:solidFill>
                  <a:prstClr val="black">
                    <a:tint val="75000"/>
                  </a:prstClr>
                </a:solidFill>
              </a:rPr>
              <a:pPr/>
              <a:t>21/11/2018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814A693-62C2-4A5D-BE75-4F850FD886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902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B3B703-BE95-4BDA-B575-9015B2CE7C81}" type="datetimeFigureOut">
              <a:rPr lang="en-GB" smtClean="0">
                <a:solidFill>
                  <a:prstClr val="black">
                    <a:tint val="75000"/>
                  </a:prstClr>
                </a:solidFill>
              </a:rPr>
              <a:pPr/>
              <a:t>21/11/2018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814A693-62C2-4A5D-BE75-4F850FD886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395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B3B703-BE95-4BDA-B575-9015B2CE7C81}" type="datetimeFigureOut">
              <a:rPr lang="en-GB" smtClean="0">
                <a:solidFill>
                  <a:prstClr val="black">
                    <a:tint val="75000"/>
                  </a:prstClr>
                </a:solidFill>
              </a:rPr>
              <a:pPr/>
              <a:t>21/11/2018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814A693-62C2-4A5D-BE75-4F850FD886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079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3B703-BE95-4BDA-B575-9015B2CE7C81}" type="datetimeFigureOut">
              <a:rPr lang="en-GB" smtClean="0">
                <a:solidFill>
                  <a:prstClr val="black">
                    <a:tint val="75000"/>
                  </a:prstClr>
                </a:solidFill>
              </a:rPr>
              <a:pPr/>
              <a:t>21/11/2018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814A693-62C2-4A5D-BE75-4F850FD886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638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B3B703-BE95-4BDA-B575-9015B2CE7C81}" type="datetimeFigureOut">
              <a:rPr lang="en-GB" smtClean="0">
                <a:solidFill>
                  <a:prstClr val="black">
                    <a:tint val="75000"/>
                  </a:prstClr>
                </a:solidFill>
              </a:rPr>
              <a:pPr/>
              <a:t>21/11/2018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814A693-62C2-4A5D-BE75-4F850FD886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6173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B3B703-BE95-4BDA-B575-9015B2CE7C81}" type="datetimeFigureOut">
              <a:rPr lang="en-GB" smtClean="0">
                <a:solidFill>
                  <a:prstClr val="black">
                    <a:tint val="75000"/>
                  </a:prstClr>
                </a:solidFill>
              </a:rPr>
              <a:pPr/>
              <a:t>21/11/2018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814A693-62C2-4A5D-BE75-4F850FD886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653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B3B703-BE95-4BDA-B575-9015B2CE7C81}"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814A693-62C2-4A5D-BE75-4F850FD886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571357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D1hwopQLeCU"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mathsnoproblem.com/en/parent-videos/" TargetMode="Externa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408" y="476250"/>
            <a:ext cx="9144000" cy="3033713"/>
          </a:xfrm>
        </p:spPr>
        <p:txBody>
          <a:bodyPr>
            <a:normAutofit/>
          </a:bodyPr>
          <a:lstStyle/>
          <a:p>
            <a:r>
              <a:rPr lang="en-GB" dirty="0" smtClean="0"/>
              <a:t>Maths – No Problem!</a:t>
            </a:r>
            <a:br>
              <a:rPr lang="en-GB" dirty="0" smtClean="0"/>
            </a:br>
            <a:r>
              <a:rPr lang="en-GB" dirty="0" smtClean="0"/>
              <a:t>Parent Workshop</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concrete pictorial abstr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37149"/>
            <a:ext cx="4993408" cy="2620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ncrete pictorial abstr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4701" y="4686300"/>
            <a:ext cx="5857875" cy="13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000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Singapore approach to mathematics</a:t>
            </a:r>
            <a:endParaRPr lang="en-GB" dirty="0"/>
          </a:p>
        </p:txBody>
      </p:sp>
      <p:sp>
        <p:nvSpPr>
          <p:cNvPr id="3" name="Content Placeholder 2"/>
          <p:cNvSpPr>
            <a:spLocks noGrp="1"/>
          </p:cNvSpPr>
          <p:nvPr>
            <p:ph idx="1"/>
          </p:nvPr>
        </p:nvSpPr>
        <p:spPr/>
        <p:txBody>
          <a:bodyPr>
            <a:normAutofit/>
          </a:bodyPr>
          <a:lstStyle/>
          <a:p>
            <a:r>
              <a:rPr lang="en-GB" dirty="0"/>
              <a:t>Singapore established a new way of teaching maths following their poor performance in international league tables in the early 1980’s</a:t>
            </a:r>
            <a:r>
              <a:rPr lang="en-GB" dirty="0" smtClean="0"/>
              <a:t>.</a:t>
            </a:r>
          </a:p>
          <a:p>
            <a:pPr fontAlgn="base"/>
            <a:r>
              <a:rPr lang="en-GB" dirty="0"/>
              <a:t>Based on recommendations from notable experts, Singapore maths is a combination of global ideas delivered as a highly-effective programme of teaching maths.</a:t>
            </a:r>
          </a:p>
          <a:p>
            <a:pPr fontAlgn="base"/>
            <a:r>
              <a:rPr lang="en-GB" dirty="0"/>
              <a:t>The effectiveness of this approach is demonstrated by Singapore’s position at the top of the international benchmarking studies and explains why their programme is now used in over 40 countries including the United Kingdom and the United States.</a:t>
            </a:r>
          </a:p>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3734900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75347"/>
            <a:ext cx="8642684" cy="4901616"/>
          </a:xfrm>
        </p:spPr>
        <p:txBody>
          <a:bodyPr>
            <a:normAutofit/>
          </a:bodyPr>
          <a:lstStyle/>
          <a:p>
            <a:r>
              <a:rPr lang="en-GB" b="1" dirty="0"/>
              <a:t>Singapore has become a “laboratory of maths teaching” by incorporating established international research into a highly effective teaching approach. With its emphasis on teaching pupils to solve problems, Singapore Maths teaching is the envy of the world</a:t>
            </a:r>
            <a:r>
              <a:rPr lang="en-GB" b="1" dirty="0" smtClean="0"/>
              <a:t>.</a:t>
            </a:r>
          </a:p>
          <a:p>
            <a:endParaRPr lang="en-GB" b="1" dirty="0"/>
          </a:p>
          <a:p>
            <a:r>
              <a:rPr lang="en-GB" dirty="0" smtClean="0"/>
              <a:t>Based </a:t>
            </a:r>
            <a:r>
              <a:rPr lang="en-GB" dirty="0"/>
              <a:t>on recommendations from notable experts such as Jerome Bruner, Richard </a:t>
            </a:r>
            <a:r>
              <a:rPr lang="en-GB" dirty="0" err="1"/>
              <a:t>Skemp</a:t>
            </a:r>
            <a:r>
              <a:rPr lang="en-GB" dirty="0"/>
              <a:t>, Jean Piaget, Lev Vygotsky, and </a:t>
            </a:r>
            <a:r>
              <a:rPr lang="en-GB" dirty="0" err="1"/>
              <a:t>Zoltan</a:t>
            </a:r>
            <a:r>
              <a:rPr lang="en-GB" dirty="0"/>
              <a:t> </a:t>
            </a:r>
            <a:r>
              <a:rPr lang="en-GB" dirty="0" err="1"/>
              <a:t>Deines</a:t>
            </a:r>
            <a:r>
              <a:rPr lang="en-GB" dirty="0"/>
              <a:t>, Singapore maths is an amalgamation of global ideas delivered as a highly-effective programme of teaching methods and resources.</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295247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7576"/>
            <a:ext cx="8883316" cy="6600423"/>
          </a:xfrm>
        </p:spPr>
        <p:txBody>
          <a:bodyPr>
            <a:normAutofit/>
          </a:bodyPr>
          <a:lstStyle/>
          <a:p>
            <a:r>
              <a:rPr lang="en-GB" dirty="0" smtClean="0"/>
              <a:t>One of highest performing countries in terms of maths</a:t>
            </a:r>
          </a:p>
          <a:p>
            <a:r>
              <a:rPr lang="en-GB" dirty="0" smtClean="0"/>
              <a:t>Teach the concepts of mathematics</a:t>
            </a:r>
          </a:p>
          <a:p>
            <a:r>
              <a:rPr lang="en-GB" dirty="0" smtClean="0"/>
              <a:t>Problem solving is at the heart of mathematics and should be the focus of what is taught in schools</a:t>
            </a:r>
          </a:p>
          <a:p>
            <a:r>
              <a:rPr lang="en-GB" dirty="0" smtClean="0"/>
              <a:t>The focus is not on rote procedures, rote memorisation or tedious calculation but on relational understanding</a:t>
            </a:r>
          </a:p>
          <a:p>
            <a:r>
              <a:rPr lang="en-GB" dirty="0"/>
              <a:t>Pupils learn to think mathematically as opposed to reciting formulas they don’t understand </a:t>
            </a:r>
            <a:endParaRPr lang="en-GB" dirty="0" smtClean="0"/>
          </a:p>
          <a:p>
            <a:r>
              <a:rPr lang="en-GB" dirty="0"/>
              <a:t>Is a way of teaching that allows students to develop a greater sense of number and how to use and manipulate numbers to solve a variety of problems </a:t>
            </a:r>
            <a:endParaRPr lang="en-GB" dirty="0" smtClean="0"/>
          </a:p>
          <a:p>
            <a:r>
              <a:rPr lang="en-GB" dirty="0"/>
              <a:t>A highly effective approach to teaching maths based on research and evidence </a:t>
            </a:r>
          </a:p>
          <a:p>
            <a:endParaRPr lang="en-GB" dirty="0" smtClean="0"/>
          </a:p>
          <a:p>
            <a:r>
              <a:rPr lang="en-GB" dirty="0" smtClean="0"/>
              <a:t>Pupils are encouraged to solve problems working with their core competencies, in particular: </a:t>
            </a:r>
          </a:p>
          <a:p>
            <a:pPr marL="514350" indent="-514350">
              <a:buFont typeface="+mj-lt"/>
              <a:buAutoNum type="arabicPeriod"/>
            </a:pPr>
            <a:r>
              <a:rPr lang="en-GB" dirty="0" smtClean="0"/>
              <a:t>Visualisation</a:t>
            </a:r>
          </a:p>
          <a:p>
            <a:pPr marL="514350" indent="-514350">
              <a:buFont typeface="+mj-lt"/>
              <a:buAutoNum type="arabicPeriod"/>
            </a:pPr>
            <a:r>
              <a:rPr lang="en-GB" dirty="0"/>
              <a:t>G</a:t>
            </a:r>
            <a:r>
              <a:rPr lang="en-GB" dirty="0" smtClean="0"/>
              <a:t>eneralisation</a:t>
            </a:r>
          </a:p>
          <a:p>
            <a:pPr marL="514350" indent="-514350">
              <a:buFont typeface="+mj-lt"/>
              <a:buAutoNum type="arabicPeriod"/>
            </a:pPr>
            <a:r>
              <a:rPr lang="en-GB" dirty="0" smtClean="0"/>
              <a:t>Make decisions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448834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Number  sense</a:t>
            </a:r>
            <a:endParaRPr lang="en-GB" dirty="0"/>
          </a:p>
        </p:txBody>
      </p:sp>
      <p:sp>
        <p:nvSpPr>
          <p:cNvPr id="3" name="Content Placeholder 2"/>
          <p:cNvSpPr>
            <a:spLocks noGrp="1"/>
          </p:cNvSpPr>
          <p:nvPr>
            <p:ph idx="1"/>
          </p:nvPr>
        </p:nvSpPr>
        <p:spPr/>
        <p:txBody>
          <a:bodyPr/>
          <a:lstStyle/>
          <a:p>
            <a:r>
              <a:rPr lang="en-GB" dirty="0" smtClean="0"/>
              <a:t>Number sense is knowing what numbers mean by themselves and in relation to one another, the ability to partition (break apart numbers) into a variety of ways, and being able to manipulate numbers for different purposes. </a:t>
            </a:r>
          </a:p>
          <a:p>
            <a:pPr marL="0" indent="0">
              <a:buNone/>
            </a:pPr>
            <a:endParaRPr lang="en-GB" dirty="0"/>
          </a:p>
        </p:txBody>
      </p:sp>
      <p:pic>
        <p:nvPicPr>
          <p:cNvPr id="4" name="Picture 3"/>
          <p:cNvPicPr>
            <a:picLocks noChangeAspect="1"/>
          </p:cNvPicPr>
          <p:nvPr/>
        </p:nvPicPr>
        <p:blipFill>
          <a:blip r:embed="rId2"/>
          <a:stretch>
            <a:fillRect/>
          </a:stretch>
        </p:blipFill>
        <p:spPr>
          <a:xfrm>
            <a:off x="2047875" y="3717835"/>
            <a:ext cx="8096251" cy="21526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608994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mastery?</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426" y="1538514"/>
            <a:ext cx="6634708" cy="481874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4203808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Mastery of Mathematics</a:t>
            </a:r>
            <a:endParaRPr lang="en-GB" u="sng" dirty="0"/>
          </a:p>
        </p:txBody>
      </p:sp>
      <p:sp>
        <p:nvSpPr>
          <p:cNvPr id="3" name="Content Placeholder 2"/>
          <p:cNvSpPr>
            <a:spLocks noGrp="1"/>
          </p:cNvSpPr>
          <p:nvPr>
            <p:ph idx="1"/>
          </p:nvPr>
        </p:nvSpPr>
        <p:spPr/>
        <p:txBody>
          <a:bodyPr>
            <a:normAutofit/>
          </a:bodyPr>
          <a:lstStyle/>
          <a:p>
            <a:r>
              <a:rPr lang="en-GB" dirty="0" smtClean="0"/>
              <a:t>Achievable for all</a:t>
            </a:r>
          </a:p>
          <a:p>
            <a:r>
              <a:rPr lang="en-GB" dirty="0" smtClean="0"/>
              <a:t>Deep and sustainable learning</a:t>
            </a:r>
          </a:p>
          <a:p>
            <a:r>
              <a:rPr lang="en-GB" dirty="0" smtClean="0"/>
              <a:t>The ability to build on something that has already been sufficiently mastered</a:t>
            </a:r>
          </a:p>
          <a:p>
            <a:r>
              <a:rPr lang="en-GB" dirty="0" smtClean="0"/>
              <a:t>The ability to reason about a concept and make connections</a:t>
            </a:r>
          </a:p>
          <a:p>
            <a:r>
              <a:rPr lang="en-GB" dirty="0" smtClean="0"/>
              <a:t>Conceptual and procedural fluency</a:t>
            </a:r>
          </a:p>
          <a:p>
            <a:r>
              <a:rPr lang="en-GB" i="1" dirty="0" smtClean="0"/>
              <a:t>Involves a longer time spent on key topics, providing time to go deeper and embed learning.</a:t>
            </a:r>
          </a:p>
          <a:p>
            <a:r>
              <a:rPr lang="en-GB" i="1" dirty="0" smtClean="0"/>
              <a:t>Procedure has to be backed up by understanding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4229479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Five Big Ideas</a:t>
            </a:r>
            <a:br>
              <a:rPr lang="en-GB" dirty="0" smtClean="0"/>
            </a:br>
            <a:r>
              <a:rPr lang="en-GB" dirty="0" smtClean="0"/>
              <a:t>Lesson design for Teaching for Mastery</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609851" y="1690688"/>
            <a:ext cx="6972300" cy="44862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3531521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Mastery</a:t>
            </a:r>
            <a:endParaRPr lang="en-GB" dirty="0"/>
          </a:p>
        </p:txBody>
      </p:sp>
      <p:sp>
        <p:nvSpPr>
          <p:cNvPr id="3" name="Content Placeholder 2"/>
          <p:cNvSpPr>
            <a:spLocks noGrp="1"/>
          </p:cNvSpPr>
          <p:nvPr>
            <p:ph idx="1"/>
          </p:nvPr>
        </p:nvSpPr>
        <p:spPr/>
        <p:txBody>
          <a:bodyPr/>
          <a:lstStyle/>
          <a:p>
            <a:pPr marL="0" indent="0">
              <a:buNone/>
            </a:pPr>
            <a:r>
              <a:rPr lang="en-GB" dirty="0" smtClean="0"/>
              <a:t>Involves a development or three forms of knowledge:</a:t>
            </a:r>
          </a:p>
          <a:p>
            <a:r>
              <a:rPr lang="en-GB" dirty="0" smtClean="0"/>
              <a:t>Factual – I know that</a:t>
            </a:r>
          </a:p>
          <a:p>
            <a:r>
              <a:rPr lang="en-GB" dirty="0" smtClean="0"/>
              <a:t>Procedural – I know how</a:t>
            </a:r>
          </a:p>
          <a:p>
            <a:r>
              <a:rPr lang="en-GB" dirty="0" smtClean="0"/>
              <a:t>Conceptual – I know why</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821582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We are aiming to provide children with opportunities to develop:</a:t>
            </a:r>
            <a:endParaRPr lang="en-GB" dirty="0"/>
          </a:p>
        </p:txBody>
      </p:sp>
      <p:sp>
        <p:nvSpPr>
          <p:cNvPr id="3" name="Content Placeholder 2"/>
          <p:cNvSpPr>
            <a:spLocks noGrp="1"/>
          </p:cNvSpPr>
          <p:nvPr>
            <p:ph idx="1"/>
          </p:nvPr>
        </p:nvSpPr>
        <p:spPr/>
        <p:txBody>
          <a:bodyPr>
            <a:normAutofit/>
          </a:bodyPr>
          <a:lstStyle/>
          <a:p>
            <a:r>
              <a:rPr lang="en-GB" dirty="0" smtClean="0"/>
              <a:t>Deep and sustainable understanding of mathematical concepts </a:t>
            </a:r>
          </a:p>
          <a:p>
            <a:r>
              <a:rPr lang="en-GB" dirty="0" smtClean="0"/>
              <a:t>Ability to reason about mathematics and make connections </a:t>
            </a:r>
          </a:p>
          <a:p>
            <a:r>
              <a:rPr lang="en-GB" dirty="0" smtClean="0"/>
              <a:t>Facts and efficient procedures – the mathematical ‘tool kit’</a:t>
            </a:r>
          </a:p>
          <a:p>
            <a:r>
              <a:rPr lang="en-GB" dirty="0" smtClean="0"/>
              <a:t>Confidence and competence in using mathematics to solve problems</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1362696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of Maths – No Problem!</a:t>
            </a:r>
            <a:endParaRPr lang="en-GB" dirty="0"/>
          </a:p>
        </p:txBody>
      </p:sp>
      <p:sp>
        <p:nvSpPr>
          <p:cNvPr id="3" name="Content Placeholder 2"/>
          <p:cNvSpPr>
            <a:spLocks noGrp="1"/>
          </p:cNvSpPr>
          <p:nvPr>
            <p:ph idx="1"/>
          </p:nvPr>
        </p:nvSpPr>
        <p:spPr/>
        <p:txBody>
          <a:bodyPr>
            <a:normAutofit/>
          </a:bodyPr>
          <a:lstStyle/>
          <a:p>
            <a:r>
              <a:rPr lang="en-GB" dirty="0" smtClean="0"/>
              <a:t>Concepts merge from one chapter to the next e.g.</a:t>
            </a:r>
          </a:p>
          <a:p>
            <a:pPr marL="0" indent="0">
              <a:buNone/>
            </a:pPr>
            <a:r>
              <a:rPr lang="en-GB" dirty="0" smtClean="0"/>
              <a:t>Chapter 1 – Place Value</a:t>
            </a:r>
          </a:p>
          <a:p>
            <a:pPr marL="0" indent="0">
              <a:buNone/>
            </a:pPr>
            <a:r>
              <a:rPr lang="en-GB" dirty="0" smtClean="0"/>
              <a:t>Chapter 2 – Addition and Subtraction</a:t>
            </a:r>
          </a:p>
          <a:p>
            <a:pPr marL="0" indent="0">
              <a:buNone/>
            </a:pPr>
            <a:endParaRPr lang="en-GB" dirty="0" smtClean="0"/>
          </a:p>
          <a:p>
            <a:r>
              <a:rPr lang="en-GB" dirty="0" smtClean="0"/>
              <a:t>Each chapter has a series of lessons to follow</a:t>
            </a:r>
          </a:p>
          <a:p>
            <a:pPr marL="0" indent="0">
              <a:buNone/>
            </a:pPr>
            <a:endParaRPr lang="en-GB" dirty="0"/>
          </a:p>
          <a:p>
            <a:r>
              <a:rPr lang="en-GB" dirty="0" smtClean="0"/>
              <a:t>Children master topics before moving on</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3254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the session</a:t>
            </a:r>
            <a:endParaRPr lang="en-GB" dirty="0"/>
          </a:p>
        </p:txBody>
      </p:sp>
      <p:sp>
        <p:nvSpPr>
          <p:cNvPr id="3" name="Content Placeholder 2"/>
          <p:cNvSpPr>
            <a:spLocks noGrp="1"/>
          </p:cNvSpPr>
          <p:nvPr>
            <p:ph idx="1"/>
          </p:nvPr>
        </p:nvSpPr>
        <p:spPr/>
        <p:txBody>
          <a:bodyPr/>
          <a:lstStyle/>
          <a:p>
            <a:r>
              <a:rPr lang="en-GB" dirty="0" smtClean="0"/>
              <a:t>Curriculum overview</a:t>
            </a:r>
          </a:p>
          <a:p>
            <a:r>
              <a:rPr lang="en-GB" dirty="0" smtClean="0"/>
              <a:t>Why Maths - No Problem</a:t>
            </a:r>
          </a:p>
          <a:p>
            <a:r>
              <a:rPr lang="en-GB" dirty="0" smtClean="0"/>
              <a:t>What Maths - No Problem is</a:t>
            </a:r>
          </a:p>
          <a:p>
            <a:r>
              <a:rPr lang="en-GB" dirty="0" smtClean="0"/>
              <a:t>Mastery approach to mathematics</a:t>
            </a:r>
          </a:p>
          <a:p>
            <a:r>
              <a:rPr lang="en-GB" dirty="0" smtClean="0"/>
              <a:t>Overview of Maths - No Problem</a:t>
            </a:r>
          </a:p>
          <a:p>
            <a:r>
              <a:rPr lang="en-GB" dirty="0" smtClean="0"/>
              <a:t>How you can help at home</a:t>
            </a:r>
          </a:p>
          <a:p>
            <a:r>
              <a:rPr lang="en-GB" dirty="0" smtClean="0"/>
              <a:t>A typical maths lesson at </a:t>
            </a:r>
            <a:r>
              <a:rPr lang="en-GB" dirty="0" err="1" smtClean="0"/>
              <a:t>Heckington</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3973650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lessons are taught</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The parts to the lesson are:</a:t>
            </a:r>
          </a:p>
          <a:p>
            <a:r>
              <a:rPr lang="en-GB" b="1" dirty="0" smtClean="0"/>
              <a:t>Anchor task </a:t>
            </a:r>
            <a:r>
              <a:rPr lang="en-GB" dirty="0" smtClean="0"/>
              <a:t>–entire class work on problem to solve, use of talk partners and teacher/ TA guiding. </a:t>
            </a:r>
            <a:r>
              <a:rPr lang="en-GB" dirty="0"/>
              <a:t>The children are encouraged during this time to think of as many ways as possible to solve the </a:t>
            </a:r>
            <a:r>
              <a:rPr lang="en-GB" dirty="0" smtClean="0"/>
              <a:t>problem and explain their ideas.</a:t>
            </a:r>
          </a:p>
          <a:p>
            <a:r>
              <a:rPr lang="en-GB" b="1" dirty="0" smtClean="0"/>
              <a:t>Let’s Learn </a:t>
            </a:r>
            <a:r>
              <a:rPr lang="en-GB" dirty="0" smtClean="0"/>
              <a:t>– look at methods from the text book together. Explain the method to your partner. What can we learn from this method?</a:t>
            </a:r>
          </a:p>
          <a:p>
            <a:r>
              <a:rPr lang="en-GB" b="1" dirty="0" smtClean="0"/>
              <a:t>Guided practice </a:t>
            </a:r>
            <a:r>
              <a:rPr lang="en-GB" dirty="0" smtClean="0"/>
              <a:t>– practice new ideas with talk partners. Teachers/TAs assess understanding and support where needed.</a:t>
            </a:r>
          </a:p>
          <a:p>
            <a:r>
              <a:rPr lang="en-GB" b="1" dirty="0" smtClean="0"/>
              <a:t>Independent practice </a:t>
            </a:r>
            <a:r>
              <a:rPr lang="en-GB" dirty="0" smtClean="0"/>
              <a:t>– mostly independent, teacher/teaching assistant work with guided groups or specific children identified from guided practice. </a:t>
            </a:r>
            <a:r>
              <a:rPr lang="en-GB" dirty="0"/>
              <a:t>Once children have mastered the concept they use their reasoning and problem solving skills to develop their depth of learning.</a:t>
            </a:r>
            <a:endParaRPr lang="en-GB"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3247300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38200" y="365125"/>
            <a:ext cx="10106427" cy="58118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2989213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38200" y="365125"/>
            <a:ext cx="10555416" cy="554627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3093609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38200" y="365125"/>
            <a:ext cx="9213629" cy="58118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2352633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Focus/ anchor task</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38201" y="1825627"/>
            <a:ext cx="8306595" cy="48058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1963748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Guided practice</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954111" y="1524223"/>
            <a:ext cx="9525000" cy="45339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3882360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Textbooks</a:t>
            </a:r>
            <a:endParaRPr lang="en-GB" dirty="0"/>
          </a:p>
        </p:txBody>
      </p:sp>
      <p:sp>
        <p:nvSpPr>
          <p:cNvPr id="3" name="Content Placeholder 2"/>
          <p:cNvSpPr>
            <a:spLocks noGrp="1"/>
          </p:cNvSpPr>
          <p:nvPr>
            <p:ph idx="1"/>
          </p:nvPr>
        </p:nvSpPr>
        <p:spPr/>
        <p:txBody>
          <a:bodyPr/>
          <a:lstStyle/>
          <a:p>
            <a:r>
              <a:rPr lang="en-GB" dirty="0" smtClean="0"/>
              <a:t>Ideas are developed systematically using learning theories and research as a basis, in particular, the work of Jerome Bruner (representations and spiral curriculum) and </a:t>
            </a:r>
            <a:r>
              <a:rPr lang="en-GB" dirty="0" err="1" smtClean="0"/>
              <a:t>Zoltan</a:t>
            </a:r>
            <a:r>
              <a:rPr lang="en-GB" dirty="0" smtClean="0"/>
              <a:t> </a:t>
            </a:r>
            <a:r>
              <a:rPr lang="en-GB" dirty="0" err="1" smtClean="0"/>
              <a:t>Dienes</a:t>
            </a:r>
            <a:r>
              <a:rPr lang="en-GB" dirty="0" smtClean="0"/>
              <a:t> (Informal-structured-practice progression as well as systematic and mathematical variation of examples)</a:t>
            </a:r>
          </a:p>
          <a:p>
            <a:r>
              <a:rPr lang="en-GB" dirty="0" smtClean="0"/>
              <a:t>Singapore spent a decade researching which questions to ask and in what order. The textbooks are based on this research.</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3640682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Workbooks</a:t>
            </a:r>
            <a:endParaRPr lang="en-GB" dirty="0"/>
          </a:p>
        </p:txBody>
      </p:sp>
      <p:sp>
        <p:nvSpPr>
          <p:cNvPr id="3" name="Content Placeholder 2"/>
          <p:cNvSpPr>
            <a:spLocks noGrp="1"/>
          </p:cNvSpPr>
          <p:nvPr>
            <p:ph idx="1"/>
          </p:nvPr>
        </p:nvSpPr>
        <p:spPr/>
        <p:txBody>
          <a:bodyPr>
            <a:normAutofit/>
          </a:bodyPr>
          <a:lstStyle/>
          <a:p>
            <a:pPr>
              <a:lnSpc>
                <a:spcPct val="150000"/>
              </a:lnSpc>
            </a:pPr>
            <a:r>
              <a:rPr lang="en-GB" dirty="0"/>
              <a:t>Allow children to show their understanding of a concept by solving problems displayed in different ways</a:t>
            </a:r>
          </a:p>
          <a:p>
            <a:pPr>
              <a:lnSpc>
                <a:spcPct val="150000"/>
              </a:lnSpc>
            </a:pPr>
            <a:r>
              <a:rPr lang="en-GB" dirty="0"/>
              <a:t>The questions are set up to ensure children understand the concept forwards, backwards and inside out</a:t>
            </a:r>
          </a:p>
          <a:p>
            <a:pPr>
              <a:lnSpc>
                <a:spcPct val="150000"/>
              </a:lnSpc>
            </a:pPr>
            <a:r>
              <a:rPr lang="en-GB" dirty="0"/>
              <a:t>For </a:t>
            </a:r>
            <a:r>
              <a:rPr lang="en-GB" dirty="0" smtClean="0"/>
              <a:t>rapid graspers </a:t>
            </a:r>
            <a:r>
              <a:rPr lang="en-GB" dirty="0"/>
              <a:t>this consolidates any previous learning before they move onto greater depth challenges</a:t>
            </a:r>
          </a:p>
          <a:p>
            <a:pPr>
              <a:lnSpc>
                <a:spcPct val="150000"/>
              </a:lnSpc>
            </a:pPr>
            <a:r>
              <a:rPr lang="en-GB" dirty="0" smtClean="0"/>
              <a:t>Children can </a:t>
            </a:r>
            <a:r>
              <a:rPr lang="en-GB" dirty="0"/>
              <a:t>work at their own pace through the questions</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139024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journals</a:t>
            </a:r>
            <a:endParaRPr lang="en-GB" dirty="0"/>
          </a:p>
        </p:txBody>
      </p:sp>
      <p:sp>
        <p:nvSpPr>
          <p:cNvPr id="3" name="Content Placeholder 2"/>
          <p:cNvSpPr>
            <a:spLocks noGrp="1"/>
          </p:cNvSpPr>
          <p:nvPr>
            <p:ph idx="1"/>
          </p:nvPr>
        </p:nvSpPr>
        <p:spPr/>
        <p:txBody>
          <a:bodyPr/>
          <a:lstStyle/>
          <a:p>
            <a:r>
              <a:rPr lang="en-GB" dirty="0" smtClean="0"/>
              <a:t>In focus</a:t>
            </a:r>
          </a:p>
          <a:p>
            <a:endParaRPr lang="en-GB" dirty="0"/>
          </a:p>
          <a:p>
            <a:r>
              <a:rPr lang="en-GB" dirty="0" smtClean="0"/>
              <a:t>Guided practice</a:t>
            </a:r>
          </a:p>
          <a:p>
            <a:endParaRPr lang="en-GB" dirty="0"/>
          </a:p>
          <a:p>
            <a:r>
              <a:rPr lang="en-GB" dirty="0" smtClean="0"/>
              <a:t>Challenges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4037991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children be challenged?</a:t>
            </a:r>
            <a:endParaRPr lang="en-GB"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en-GB" dirty="0"/>
              <a:t>M</a:t>
            </a:r>
            <a:r>
              <a:rPr lang="en-GB" dirty="0" smtClean="0"/>
              <a:t>ake </a:t>
            </a:r>
            <a:r>
              <a:rPr lang="en-GB" dirty="0"/>
              <a:t>links between previous learning</a:t>
            </a:r>
          </a:p>
          <a:p>
            <a:pPr>
              <a:lnSpc>
                <a:spcPct val="150000"/>
              </a:lnSpc>
            </a:pPr>
            <a:r>
              <a:rPr lang="en-GB" dirty="0"/>
              <a:t>T</a:t>
            </a:r>
            <a:r>
              <a:rPr lang="en-GB" dirty="0" smtClean="0"/>
              <a:t>hink </a:t>
            </a:r>
            <a:r>
              <a:rPr lang="en-GB" dirty="0"/>
              <a:t>about problems in different ways</a:t>
            </a:r>
          </a:p>
          <a:p>
            <a:pPr>
              <a:lnSpc>
                <a:spcPct val="150000"/>
              </a:lnSpc>
            </a:pPr>
            <a:r>
              <a:rPr lang="en-GB" dirty="0"/>
              <a:t>H</a:t>
            </a:r>
            <a:r>
              <a:rPr lang="en-GB" dirty="0" smtClean="0"/>
              <a:t>ave </a:t>
            </a:r>
            <a:r>
              <a:rPr lang="en-GB" dirty="0"/>
              <a:t>opportunities to explain their reasoning </a:t>
            </a:r>
          </a:p>
          <a:p>
            <a:pPr>
              <a:lnSpc>
                <a:spcPct val="150000"/>
              </a:lnSpc>
            </a:pPr>
            <a:r>
              <a:rPr lang="en-GB" dirty="0"/>
              <a:t>F</a:t>
            </a:r>
            <a:r>
              <a:rPr lang="en-GB" dirty="0" smtClean="0"/>
              <a:t>ind </a:t>
            </a:r>
            <a:r>
              <a:rPr lang="en-GB" dirty="0"/>
              <a:t>and explain generalisations</a:t>
            </a:r>
          </a:p>
          <a:p>
            <a:pPr>
              <a:lnSpc>
                <a:spcPct val="150000"/>
              </a:lnSpc>
            </a:pPr>
            <a:r>
              <a:rPr lang="en-GB" dirty="0"/>
              <a:t>U</a:t>
            </a:r>
            <a:r>
              <a:rPr lang="en-GB" dirty="0" smtClean="0"/>
              <a:t>se </a:t>
            </a:r>
            <a:r>
              <a:rPr lang="en-GB" dirty="0"/>
              <a:t>rich mathematical language when explaining ideas</a:t>
            </a:r>
          </a:p>
          <a:p>
            <a:pPr>
              <a:lnSpc>
                <a:spcPct val="150000"/>
              </a:lnSpc>
            </a:pPr>
            <a:r>
              <a:rPr lang="en-GB" dirty="0"/>
              <a:t>S</a:t>
            </a:r>
            <a:r>
              <a:rPr lang="en-GB" dirty="0" smtClean="0"/>
              <a:t>olve </a:t>
            </a:r>
            <a:r>
              <a:rPr lang="en-GB" dirty="0"/>
              <a:t>complex problems which expand on their mathematical knowledge</a:t>
            </a:r>
          </a:p>
          <a:p>
            <a:pPr>
              <a:lnSpc>
                <a:spcPct val="150000"/>
              </a:lnSpc>
            </a:pPr>
            <a:r>
              <a:rPr lang="en-GB" dirty="0"/>
              <a:t>W</a:t>
            </a:r>
            <a:r>
              <a:rPr lang="en-GB" dirty="0" smtClean="0"/>
              <a:t>ork </a:t>
            </a:r>
            <a:r>
              <a:rPr lang="en-GB" dirty="0"/>
              <a:t>with a range of manipulatives to consolidate their understanding</a:t>
            </a:r>
          </a:p>
          <a:p>
            <a:pPr>
              <a:lnSpc>
                <a:spcPct val="150000"/>
              </a:lnSpc>
            </a:pPr>
            <a:r>
              <a:rPr lang="en-GB" dirty="0"/>
              <a:t>W</a:t>
            </a:r>
            <a:r>
              <a:rPr lang="en-GB" dirty="0" smtClean="0"/>
              <a:t>ork </a:t>
            </a:r>
            <a:r>
              <a:rPr lang="en-GB" dirty="0"/>
              <a:t>with a mix of children in groups, pairs and </a:t>
            </a:r>
            <a:r>
              <a:rPr lang="en-GB" dirty="0" smtClean="0"/>
              <a:t>independently</a:t>
            </a:r>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86848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the National Curriculum 2014</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The national curriculum for mathematics aims to ensure that all pupils: </a:t>
            </a:r>
          </a:p>
          <a:p>
            <a:r>
              <a:rPr lang="en-GB" dirty="0"/>
              <a:t>B</a:t>
            </a:r>
            <a:r>
              <a:rPr lang="en-GB" dirty="0" smtClean="0"/>
              <a:t>ecome </a:t>
            </a:r>
            <a:r>
              <a:rPr lang="en-GB" b="1" dirty="0" smtClean="0"/>
              <a:t>fluent</a:t>
            </a:r>
            <a:r>
              <a:rPr lang="en-GB" dirty="0" smtClean="0"/>
              <a:t> in the fundamentals of mathematics, including through </a:t>
            </a:r>
            <a:r>
              <a:rPr lang="en-GB" u="sng" dirty="0" smtClean="0"/>
              <a:t>varied and frequent practice </a:t>
            </a:r>
            <a:r>
              <a:rPr lang="en-GB" dirty="0" smtClean="0"/>
              <a:t>with increasingly complex problems over time, so that pupils </a:t>
            </a:r>
            <a:r>
              <a:rPr lang="en-GB" u="sng" dirty="0" smtClean="0"/>
              <a:t>develop conceptual understanding </a:t>
            </a:r>
            <a:r>
              <a:rPr lang="en-GB" dirty="0" smtClean="0"/>
              <a:t>and the ability to recall and apply knowledge rapidly and accurately. </a:t>
            </a:r>
          </a:p>
          <a:p>
            <a:r>
              <a:rPr lang="en-GB" b="1" dirty="0"/>
              <a:t>R</a:t>
            </a:r>
            <a:r>
              <a:rPr lang="en-GB" b="1" dirty="0" smtClean="0"/>
              <a:t>eason mathematically </a:t>
            </a:r>
            <a:r>
              <a:rPr lang="en-GB" dirty="0" smtClean="0"/>
              <a:t>by following a line of enquiry, </a:t>
            </a:r>
            <a:r>
              <a:rPr lang="en-GB" u="sng" dirty="0" smtClean="0"/>
              <a:t>conjecturing relationships and generalisations</a:t>
            </a:r>
            <a:r>
              <a:rPr lang="en-GB" dirty="0" smtClean="0"/>
              <a:t>, and developing an argument, justification or proof </a:t>
            </a:r>
            <a:r>
              <a:rPr lang="en-GB" u="sng" dirty="0" smtClean="0"/>
              <a:t>using mathematical language</a:t>
            </a:r>
            <a:r>
              <a:rPr lang="en-GB" dirty="0"/>
              <a:t>.</a:t>
            </a:r>
            <a:endParaRPr lang="en-GB" dirty="0" smtClean="0"/>
          </a:p>
          <a:p>
            <a:r>
              <a:rPr lang="en-GB" dirty="0"/>
              <a:t>C</a:t>
            </a:r>
            <a:r>
              <a:rPr lang="en-GB" dirty="0" smtClean="0"/>
              <a:t>an </a:t>
            </a:r>
            <a:r>
              <a:rPr lang="en-GB" b="1" dirty="0" smtClean="0"/>
              <a:t>solve problems </a:t>
            </a:r>
            <a:r>
              <a:rPr lang="en-GB" dirty="0" smtClean="0"/>
              <a:t>by </a:t>
            </a:r>
            <a:r>
              <a:rPr lang="en-GB" u="sng" dirty="0" smtClean="0"/>
              <a:t>applying their mathematics to a variety of routine and non routine problems </a:t>
            </a:r>
            <a:r>
              <a:rPr lang="en-GB" dirty="0" smtClean="0"/>
              <a:t>with increasing sophistication, including breaking down problems into a series of simpler steps and persevering in seeking solutions.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3427942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a:t>
            </a:r>
            <a:endParaRPr lang="en-GB" dirty="0"/>
          </a:p>
        </p:txBody>
      </p:sp>
      <p:sp>
        <p:nvSpPr>
          <p:cNvPr id="3" name="Content Placeholder 2"/>
          <p:cNvSpPr>
            <a:spLocks noGrp="1"/>
          </p:cNvSpPr>
          <p:nvPr>
            <p:ph idx="1"/>
          </p:nvPr>
        </p:nvSpPr>
        <p:spPr>
          <a:xfrm>
            <a:off x="677334" y="2160589"/>
            <a:ext cx="8596668" cy="4356325"/>
          </a:xfrm>
        </p:spPr>
        <p:txBody>
          <a:bodyPr>
            <a:normAutofit lnSpcReduction="10000"/>
          </a:bodyPr>
          <a:lstStyle/>
          <a:p>
            <a:r>
              <a:rPr lang="en-GB" dirty="0"/>
              <a:t>Problem solving/ reasoning challenges</a:t>
            </a:r>
          </a:p>
          <a:p>
            <a:r>
              <a:rPr lang="en-GB" dirty="0"/>
              <a:t>Explain using drawing/ equipment</a:t>
            </a:r>
          </a:p>
          <a:p>
            <a:r>
              <a:rPr lang="en-GB" dirty="0"/>
              <a:t>Explain orally/ through writing</a:t>
            </a:r>
          </a:p>
          <a:p>
            <a:r>
              <a:rPr lang="en-GB" dirty="0" smtClean="0"/>
              <a:t>Write their own problem</a:t>
            </a:r>
          </a:p>
          <a:p>
            <a:r>
              <a:rPr lang="en-GB" dirty="0" smtClean="0"/>
              <a:t>Invent a method/ game</a:t>
            </a:r>
          </a:p>
          <a:p>
            <a:r>
              <a:rPr lang="en-GB" dirty="0" smtClean="0"/>
              <a:t>Create their own question</a:t>
            </a:r>
          </a:p>
          <a:p>
            <a:r>
              <a:rPr lang="en-GB" dirty="0" smtClean="0"/>
              <a:t>Make connections</a:t>
            </a:r>
          </a:p>
          <a:p>
            <a:r>
              <a:rPr lang="en-GB" dirty="0" smtClean="0"/>
              <a:t>Identify rules/ generalisations</a:t>
            </a:r>
          </a:p>
          <a:p>
            <a:r>
              <a:rPr lang="en-GB" dirty="0" smtClean="0"/>
              <a:t>Correct a mistake</a:t>
            </a:r>
          </a:p>
          <a:p>
            <a:r>
              <a:rPr lang="en-GB" dirty="0" smtClean="0"/>
              <a:t>Odd one out</a:t>
            </a:r>
          </a:p>
          <a:p>
            <a:r>
              <a:rPr lang="en-GB" dirty="0" smtClean="0"/>
              <a:t>Find something new</a:t>
            </a:r>
          </a:p>
          <a:p>
            <a:endParaRPr lang="en-GB" dirty="0" smtClean="0"/>
          </a:p>
          <a:p>
            <a:endParaRPr lang="en-GB"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3505628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are children supported?</a:t>
            </a:r>
            <a:endParaRPr lang="en-GB"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GB" dirty="0"/>
              <a:t>M</a:t>
            </a:r>
            <a:r>
              <a:rPr lang="en-GB" dirty="0" smtClean="0"/>
              <a:t>ake </a:t>
            </a:r>
            <a:r>
              <a:rPr lang="en-GB" dirty="0"/>
              <a:t>links between previous learning</a:t>
            </a:r>
          </a:p>
          <a:p>
            <a:pPr>
              <a:lnSpc>
                <a:spcPct val="150000"/>
              </a:lnSpc>
            </a:pPr>
            <a:r>
              <a:rPr lang="en-GB" dirty="0"/>
              <a:t>T</a:t>
            </a:r>
            <a:r>
              <a:rPr lang="en-GB" dirty="0" smtClean="0"/>
              <a:t>hink </a:t>
            </a:r>
            <a:r>
              <a:rPr lang="en-GB" dirty="0"/>
              <a:t>about the way they know to solve problems</a:t>
            </a:r>
          </a:p>
          <a:p>
            <a:pPr>
              <a:lnSpc>
                <a:spcPct val="150000"/>
              </a:lnSpc>
            </a:pPr>
            <a:r>
              <a:rPr lang="en-GB" dirty="0"/>
              <a:t>H</a:t>
            </a:r>
            <a:r>
              <a:rPr lang="en-GB" dirty="0" smtClean="0"/>
              <a:t>ave </a:t>
            </a:r>
            <a:r>
              <a:rPr lang="en-GB" dirty="0"/>
              <a:t>opportunities to listen to </a:t>
            </a:r>
            <a:r>
              <a:rPr lang="en-GB" dirty="0" smtClean="0"/>
              <a:t>mathematical </a:t>
            </a:r>
            <a:r>
              <a:rPr lang="en-GB" dirty="0"/>
              <a:t>vocabulary from </a:t>
            </a:r>
            <a:r>
              <a:rPr lang="en-GB" dirty="0" smtClean="0"/>
              <a:t>peers and use themselves</a:t>
            </a:r>
            <a:endParaRPr lang="en-GB" dirty="0"/>
          </a:p>
          <a:p>
            <a:pPr>
              <a:lnSpc>
                <a:spcPct val="150000"/>
              </a:lnSpc>
            </a:pPr>
            <a:r>
              <a:rPr lang="en-GB" dirty="0"/>
              <a:t>B</a:t>
            </a:r>
            <a:r>
              <a:rPr lang="en-GB" dirty="0" smtClean="0"/>
              <a:t>e </a:t>
            </a:r>
            <a:r>
              <a:rPr lang="en-GB" dirty="0"/>
              <a:t>given more time to </a:t>
            </a:r>
            <a:r>
              <a:rPr lang="en-GB" dirty="0" smtClean="0"/>
              <a:t>work on </a:t>
            </a:r>
            <a:r>
              <a:rPr lang="en-GB" dirty="0"/>
              <a:t>tricky concepts</a:t>
            </a:r>
          </a:p>
          <a:p>
            <a:pPr>
              <a:lnSpc>
                <a:spcPct val="150000"/>
              </a:lnSpc>
            </a:pPr>
            <a:r>
              <a:rPr lang="en-GB" dirty="0"/>
              <a:t>W</a:t>
            </a:r>
            <a:r>
              <a:rPr lang="en-GB" dirty="0" smtClean="0"/>
              <a:t>ork </a:t>
            </a:r>
            <a:r>
              <a:rPr lang="en-GB" dirty="0"/>
              <a:t>with a range of manipulatives to solve problems </a:t>
            </a:r>
            <a:r>
              <a:rPr lang="en-GB" dirty="0" smtClean="0"/>
              <a:t>practically</a:t>
            </a:r>
            <a:endParaRPr lang="en-GB" dirty="0"/>
          </a:p>
          <a:p>
            <a:pPr>
              <a:lnSpc>
                <a:spcPct val="150000"/>
              </a:lnSpc>
            </a:pPr>
            <a:r>
              <a:rPr lang="en-GB" dirty="0"/>
              <a:t>W</a:t>
            </a:r>
            <a:r>
              <a:rPr lang="en-GB" dirty="0" smtClean="0"/>
              <a:t>ork </a:t>
            </a:r>
            <a:r>
              <a:rPr lang="en-GB" dirty="0"/>
              <a:t>with a range of children in groups, pairs and </a:t>
            </a:r>
            <a:r>
              <a:rPr lang="en-GB" dirty="0" smtClean="0"/>
              <a:t>independently</a:t>
            </a:r>
            <a:endParaRPr lang="en-GB" dirty="0"/>
          </a:p>
          <a:p>
            <a:pPr>
              <a:lnSpc>
                <a:spcPct val="150000"/>
              </a:lnSpc>
            </a:pPr>
            <a:r>
              <a:rPr lang="en-GB" dirty="0"/>
              <a:t>S</a:t>
            </a:r>
            <a:r>
              <a:rPr lang="en-GB" dirty="0" smtClean="0"/>
              <a:t>caffold </a:t>
            </a:r>
            <a:r>
              <a:rPr lang="en-GB" dirty="0"/>
              <a:t>learning- extra clues and support</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2589559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teachers support all learners</a:t>
            </a:r>
            <a:endParaRPr lang="en-GB" dirty="0"/>
          </a:p>
        </p:txBody>
      </p:sp>
      <p:sp>
        <p:nvSpPr>
          <p:cNvPr id="3" name="Content Placeholder 2"/>
          <p:cNvSpPr>
            <a:spLocks noGrp="1"/>
          </p:cNvSpPr>
          <p:nvPr>
            <p:ph idx="1"/>
          </p:nvPr>
        </p:nvSpPr>
        <p:spPr/>
        <p:txBody>
          <a:bodyPr>
            <a:normAutofit/>
          </a:bodyPr>
          <a:lstStyle/>
          <a:p>
            <a:pPr>
              <a:lnSpc>
                <a:spcPct val="150000"/>
              </a:lnSpc>
            </a:pPr>
            <a:r>
              <a:rPr lang="en-GB" dirty="0"/>
              <a:t>Move individual children on at their own pace throughout the lesson</a:t>
            </a:r>
          </a:p>
          <a:p>
            <a:pPr>
              <a:lnSpc>
                <a:spcPct val="150000"/>
              </a:lnSpc>
            </a:pPr>
            <a:r>
              <a:rPr lang="en-GB" dirty="0"/>
              <a:t>Set rich and sophisticated problem solving activities </a:t>
            </a:r>
            <a:r>
              <a:rPr lang="en-GB" dirty="0" smtClean="0"/>
              <a:t>for rapid graspers</a:t>
            </a:r>
            <a:endParaRPr lang="en-GB" dirty="0"/>
          </a:p>
          <a:p>
            <a:pPr>
              <a:lnSpc>
                <a:spcPct val="150000"/>
              </a:lnSpc>
            </a:pPr>
            <a:r>
              <a:rPr lang="en-GB" dirty="0"/>
              <a:t>Give time for all children to fully grasp and master concepts</a:t>
            </a:r>
          </a:p>
          <a:p>
            <a:pPr>
              <a:lnSpc>
                <a:spcPct val="150000"/>
              </a:lnSpc>
            </a:pPr>
            <a:r>
              <a:rPr lang="en-GB" dirty="0"/>
              <a:t>Provide visual stimuli for children to access a problem using CPA approach</a:t>
            </a:r>
          </a:p>
          <a:p>
            <a:pPr>
              <a:lnSpc>
                <a:spcPct val="150000"/>
              </a:lnSpc>
            </a:pPr>
            <a:r>
              <a:rPr lang="en-GB" dirty="0"/>
              <a:t>Give children ownership in their learning</a:t>
            </a:r>
          </a:p>
          <a:p>
            <a:pPr>
              <a:lnSpc>
                <a:spcPct val="150000"/>
              </a:lnSpc>
            </a:pPr>
            <a:r>
              <a:rPr lang="en-GB" dirty="0"/>
              <a:t>Model making mistakes- maths </a:t>
            </a:r>
            <a:r>
              <a:rPr lang="en-GB" dirty="0" smtClean="0"/>
              <a:t>is challenging</a:t>
            </a:r>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1096985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dirty="0" smtClean="0"/>
              <a:t>“Negative ideas that prevail about maths… come from one idea, which is very strong, permeates many societies and is at the root of maths failure and underachievement: that only some people can be good at maths. The single belief – that maths is a ‘gift’ that some people have and others don’t – is responsible for much of the widespread maths failure in the world.”</a:t>
            </a:r>
          </a:p>
          <a:p>
            <a:pPr marL="0" indent="0" algn="r">
              <a:buNone/>
            </a:pPr>
            <a:r>
              <a:rPr lang="en-GB" dirty="0" smtClean="0"/>
              <a:t>Jo </a:t>
            </a:r>
            <a:r>
              <a:rPr lang="en-GB" dirty="0" err="1" smtClean="0"/>
              <a:t>Boaler</a:t>
            </a:r>
            <a:endParaRPr lang="en-GB" dirty="0" smtClean="0"/>
          </a:p>
          <a:p>
            <a:pPr marL="0" indent="0" algn="r">
              <a:buNone/>
            </a:pPr>
            <a:r>
              <a:rPr lang="en-GB" dirty="0" smtClean="0"/>
              <a:t>Mathematical </a:t>
            </a:r>
            <a:r>
              <a:rPr lang="en-GB" dirty="0" err="1" smtClean="0"/>
              <a:t>Mindset</a:t>
            </a:r>
            <a:r>
              <a:rPr lang="en-GB" dirty="0" smtClean="0"/>
              <a:t> (2016)</a:t>
            </a:r>
          </a:p>
          <a:p>
            <a:pPr marL="0" indent="0">
              <a:buNone/>
            </a:pPr>
            <a:endParaRPr lang="en-GB" dirty="0"/>
          </a:p>
          <a:p>
            <a:pPr marL="0" indent="0" algn="ctr">
              <a:buNone/>
            </a:pPr>
            <a:r>
              <a:rPr lang="en-GB" sz="3200" i="1" dirty="0" smtClean="0"/>
              <a:t>Maths is challenging. Children need to expect to struggle - this is part of learning</a:t>
            </a:r>
            <a:endParaRPr lang="en-GB" sz="32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256713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9" y="0"/>
            <a:ext cx="1059172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33242532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36"/>
            <a:ext cx="10328856" cy="6836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918240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teach number bonds</a:t>
            </a:r>
            <a:endParaRPr lang="en-GB" dirty="0"/>
          </a:p>
        </p:txBody>
      </p:sp>
      <p:sp>
        <p:nvSpPr>
          <p:cNvPr id="3" name="Content Placeholder 2"/>
          <p:cNvSpPr>
            <a:spLocks noGrp="1"/>
          </p:cNvSpPr>
          <p:nvPr>
            <p:ph idx="1"/>
          </p:nvPr>
        </p:nvSpPr>
        <p:spPr>
          <a:xfrm>
            <a:off x="677334" y="1683657"/>
            <a:ext cx="8596668" cy="4357705"/>
          </a:xfrm>
        </p:spPr>
        <p:txBody>
          <a:bodyPr/>
          <a:lstStyle/>
          <a:p>
            <a:r>
              <a:rPr lang="en-GB" dirty="0"/>
              <a:t>How To Teach Number Bonds? | Maths – No Problem!</a:t>
            </a:r>
          </a:p>
          <a:p>
            <a:r>
              <a:rPr lang="en-GB" dirty="0" smtClean="0">
                <a:hlinkClick r:id="rId2"/>
              </a:rPr>
              <a:t>https</a:t>
            </a:r>
            <a:r>
              <a:rPr lang="en-GB" dirty="0">
                <a:hlinkClick r:id="rId2"/>
              </a:rPr>
              <a:t>://</a:t>
            </a:r>
            <a:r>
              <a:rPr lang="en-GB" dirty="0" smtClean="0">
                <a:hlinkClick r:id="rId2"/>
              </a:rPr>
              <a:t>www.youtube.com/watch?v=D1hwopQLeCU</a:t>
            </a:r>
            <a:r>
              <a:rPr lang="en-GB" dirty="0" smtClean="0"/>
              <a:t> </a:t>
            </a:r>
            <a:endParaRPr lang="en-GB" dirty="0"/>
          </a:p>
        </p:txBody>
      </p:sp>
      <p:pic>
        <p:nvPicPr>
          <p:cNvPr id="2050" name="Picture 2" descr="Image result for ten frame and 10 egg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333" y="2914815"/>
            <a:ext cx="5097196" cy="33970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en fr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1529" y="2684626"/>
            <a:ext cx="4890945" cy="24454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371129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Parent videos</a:t>
            </a:r>
            <a:endParaRPr lang="en-GB" dirty="0"/>
          </a:p>
        </p:txBody>
      </p:sp>
      <p:sp>
        <p:nvSpPr>
          <p:cNvPr id="3" name="Content Placeholder 2"/>
          <p:cNvSpPr>
            <a:spLocks noGrp="1"/>
          </p:cNvSpPr>
          <p:nvPr>
            <p:ph idx="1"/>
          </p:nvPr>
        </p:nvSpPr>
        <p:spPr>
          <a:xfrm>
            <a:off x="838200" y="1690688"/>
            <a:ext cx="10515600" cy="4486275"/>
          </a:xfrm>
        </p:spPr>
        <p:txBody>
          <a:bodyPr/>
          <a:lstStyle/>
          <a:p>
            <a:r>
              <a:rPr lang="en-GB" dirty="0" smtClean="0">
                <a:hlinkClick r:id="rId2"/>
              </a:rPr>
              <a:t>https://mathsnoproblem.com/en/parent-videos/ </a:t>
            </a:r>
            <a:r>
              <a:rPr lang="en-GB" dirty="0" smtClean="0"/>
              <a:t>- 8 videos (3-6 </a:t>
            </a:r>
            <a:r>
              <a:rPr lang="en-GB" dirty="0" err="1" smtClean="0"/>
              <a:t>mins</a:t>
            </a:r>
            <a:r>
              <a:rPr lang="en-GB" dirty="0" smtClean="0"/>
              <a:t> long)</a:t>
            </a:r>
          </a:p>
          <a:p>
            <a:r>
              <a:rPr lang="en-GB" dirty="0"/>
              <a:t>Dr </a:t>
            </a:r>
            <a:r>
              <a:rPr lang="en-GB" dirty="0" err="1"/>
              <a:t>Yeap</a:t>
            </a:r>
            <a:r>
              <a:rPr lang="en-GB" dirty="0"/>
              <a:t> Ban </a:t>
            </a:r>
            <a:r>
              <a:rPr lang="en-GB" dirty="0" err="1"/>
              <a:t>Har</a:t>
            </a:r>
            <a:endParaRPr lang="en-GB" dirty="0"/>
          </a:p>
        </p:txBody>
      </p:sp>
      <p:pic>
        <p:nvPicPr>
          <p:cNvPr id="4" name="Picture 3"/>
          <p:cNvPicPr>
            <a:picLocks noChangeAspect="1"/>
          </p:cNvPicPr>
          <p:nvPr/>
        </p:nvPicPr>
        <p:blipFill>
          <a:blip r:embed="rId3"/>
          <a:stretch>
            <a:fillRect/>
          </a:stretch>
        </p:blipFill>
        <p:spPr>
          <a:xfrm>
            <a:off x="838201" y="2479896"/>
            <a:ext cx="8219271" cy="437810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19773464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
        <p:nvSpPr>
          <p:cNvPr id="2" name="Title 1"/>
          <p:cNvSpPr>
            <a:spLocks noGrp="1"/>
          </p:cNvSpPr>
          <p:nvPr>
            <p:ph type="title"/>
          </p:nvPr>
        </p:nvSpPr>
        <p:spPr/>
        <p:txBody>
          <a:bodyPr/>
          <a:lstStyle/>
          <a:p>
            <a:r>
              <a:rPr lang="en-GB" dirty="0" smtClean="0"/>
              <a:t>Column addition with regrouping</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270306" y="1274618"/>
            <a:ext cx="10612439" cy="4244975"/>
          </a:xfrm>
          <a:prstGeom prst="rect">
            <a:avLst/>
          </a:prstGeom>
        </p:spPr>
      </p:pic>
    </p:spTree>
    <p:extLst>
      <p:ext uri="{BB962C8B-B14F-4D97-AF65-F5344CB8AC3E}">
        <p14:creationId xmlns:p14="http://schemas.microsoft.com/office/powerpoint/2010/main" val="2666265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Column subtraction with regrouping</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20866" t="12808" r="21031" b="69411"/>
          <a:stretch/>
        </p:blipFill>
        <p:spPr>
          <a:xfrm>
            <a:off x="682487" y="1375050"/>
            <a:ext cx="9720470" cy="1672427"/>
          </a:xfrm>
          <a:prstGeom prst="rect">
            <a:avLst/>
          </a:prstGeom>
        </p:spPr>
      </p:pic>
      <p:pic>
        <p:nvPicPr>
          <p:cNvPr id="6" name="Picture 5"/>
          <p:cNvPicPr>
            <a:picLocks noChangeAspect="1"/>
          </p:cNvPicPr>
          <p:nvPr/>
        </p:nvPicPr>
        <p:blipFill rotWithShape="1">
          <a:blip r:embed="rId2"/>
          <a:srcRect l="20866" t="49339" r="21031" b="13247"/>
          <a:stretch/>
        </p:blipFill>
        <p:spPr>
          <a:xfrm>
            <a:off x="682487" y="3182412"/>
            <a:ext cx="9720470" cy="351899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1489972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Curriculum coverage</a:t>
            </a:r>
            <a:endParaRPr lang="en-GB" dirty="0"/>
          </a:p>
        </p:txBody>
      </p:sp>
      <p:sp>
        <p:nvSpPr>
          <p:cNvPr id="3" name="Content Placeholder 2"/>
          <p:cNvSpPr>
            <a:spLocks noGrp="1"/>
          </p:cNvSpPr>
          <p:nvPr>
            <p:ph idx="1"/>
          </p:nvPr>
        </p:nvSpPr>
        <p:spPr/>
        <p:txBody>
          <a:bodyPr>
            <a:normAutofit/>
          </a:bodyPr>
          <a:lstStyle/>
          <a:p>
            <a:r>
              <a:rPr lang="en-GB" dirty="0" smtClean="0"/>
              <a:t>FLUENCY – Being able to recall facts and solve calculations with speed. This also relates to solving simple word problems. </a:t>
            </a:r>
          </a:p>
          <a:p>
            <a:pPr marL="0" indent="0">
              <a:buNone/>
            </a:pPr>
            <a:endParaRPr lang="en-GB" dirty="0" smtClean="0"/>
          </a:p>
          <a:p>
            <a:r>
              <a:rPr lang="en-GB" dirty="0" smtClean="0"/>
              <a:t>REASONING – Being able to explain the steps in a process, how an answer was found, or explaining mistakes or misconceptions in a process. </a:t>
            </a:r>
          </a:p>
          <a:p>
            <a:pPr marL="0" indent="0">
              <a:buNone/>
            </a:pPr>
            <a:endParaRPr lang="en-GB" dirty="0" smtClean="0"/>
          </a:p>
          <a:p>
            <a:r>
              <a:rPr lang="en-GB" dirty="0" smtClean="0"/>
              <a:t>PROBLEM SOLVING – Children are able to solve complex problems that require recall of facts, reasoning, and logical thinking. Children are also required to think about representing questions in different ways to help solve a problem.</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28446416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86588"/>
          </a:xfrm>
        </p:spPr>
        <p:txBody>
          <a:bodyPr/>
          <a:lstStyle/>
          <a:p>
            <a:pPr algn="ctr"/>
            <a:r>
              <a:rPr lang="en-GB" dirty="0" smtClean="0"/>
              <a:t>What the children think</a:t>
            </a:r>
            <a:endParaRPr lang="en-GB" dirty="0"/>
          </a:p>
        </p:txBody>
      </p:sp>
      <p:sp>
        <p:nvSpPr>
          <p:cNvPr id="4" name="Oval Callout 3"/>
          <p:cNvSpPr/>
          <p:nvPr/>
        </p:nvSpPr>
        <p:spPr>
          <a:xfrm>
            <a:off x="4547936" y="4704244"/>
            <a:ext cx="4547936" cy="1347537"/>
          </a:xfrm>
          <a:prstGeom prst="wedgeEllipseCallout">
            <a:avLst>
              <a:gd name="adj1" fmla="val 37752"/>
              <a:gd name="adj2" fmla="val 6023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I love Maths – No Problem because I find out new methods to use that makes maths easier. It’s cool.</a:t>
            </a:r>
            <a:endParaRPr lang="en-GB" dirty="0"/>
          </a:p>
        </p:txBody>
      </p:sp>
      <p:sp>
        <p:nvSpPr>
          <p:cNvPr id="7" name="Oval Callout 6"/>
          <p:cNvSpPr/>
          <p:nvPr/>
        </p:nvSpPr>
        <p:spPr>
          <a:xfrm>
            <a:off x="0" y="2261921"/>
            <a:ext cx="4547936" cy="1347537"/>
          </a:xfrm>
          <a:prstGeom prst="wedgeEllipseCallout">
            <a:avLst>
              <a:gd name="adj1" fmla="val 37752"/>
              <a:gd name="adj2" fmla="val 6023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I like it because it’s fun.</a:t>
            </a:r>
            <a:endParaRPr lang="en-GB" dirty="0"/>
          </a:p>
        </p:txBody>
      </p:sp>
      <p:sp>
        <p:nvSpPr>
          <p:cNvPr id="8" name="Oval Callout 7"/>
          <p:cNvSpPr/>
          <p:nvPr/>
        </p:nvSpPr>
        <p:spPr>
          <a:xfrm>
            <a:off x="0" y="3729765"/>
            <a:ext cx="4547936" cy="1347537"/>
          </a:xfrm>
          <a:prstGeom prst="wedgeEllipseCallout">
            <a:avLst>
              <a:gd name="adj1" fmla="val 37752"/>
              <a:gd name="adj2" fmla="val 6023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I enjoy it because I am learning tricky maths.</a:t>
            </a:r>
            <a:endParaRPr lang="en-GB" dirty="0"/>
          </a:p>
        </p:txBody>
      </p:sp>
      <p:sp>
        <p:nvSpPr>
          <p:cNvPr id="9" name="Oval Callout 8"/>
          <p:cNvSpPr/>
          <p:nvPr/>
        </p:nvSpPr>
        <p:spPr>
          <a:xfrm>
            <a:off x="0" y="5197609"/>
            <a:ext cx="4547936" cy="1347537"/>
          </a:xfrm>
          <a:prstGeom prst="wedgeEllipseCallout">
            <a:avLst>
              <a:gd name="adj1" fmla="val 37752"/>
              <a:gd name="adj2" fmla="val 6023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I like that I get to work with a partner.</a:t>
            </a:r>
            <a:endParaRPr lang="en-GB" dirty="0"/>
          </a:p>
        </p:txBody>
      </p:sp>
      <p:sp>
        <p:nvSpPr>
          <p:cNvPr id="10" name="Oval Callout 9"/>
          <p:cNvSpPr/>
          <p:nvPr/>
        </p:nvSpPr>
        <p:spPr>
          <a:xfrm>
            <a:off x="4547936" y="1744542"/>
            <a:ext cx="4547936" cy="1347537"/>
          </a:xfrm>
          <a:prstGeom prst="wedgeEllipseCallout">
            <a:avLst>
              <a:gd name="adj1" fmla="val 37752"/>
              <a:gd name="adj2" fmla="val 6023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It is really helping me with my maths.</a:t>
            </a:r>
            <a:endParaRPr lang="en-GB" dirty="0"/>
          </a:p>
        </p:txBody>
      </p:sp>
      <p:sp>
        <p:nvSpPr>
          <p:cNvPr id="11" name="Oval Callout 10"/>
          <p:cNvSpPr/>
          <p:nvPr/>
        </p:nvSpPr>
        <p:spPr>
          <a:xfrm>
            <a:off x="4547936" y="3212386"/>
            <a:ext cx="4547936" cy="1347537"/>
          </a:xfrm>
          <a:prstGeom prst="wedgeEllipseCallout">
            <a:avLst>
              <a:gd name="adj1" fmla="val 37752"/>
              <a:gd name="adj2" fmla="val 6023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I like maths because it challenges me.</a:t>
            </a:r>
            <a:endParaRPr lang="en-GB" dirty="0"/>
          </a:p>
        </p:txBody>
      </p:sp>
      <p:sp>
        <p:nvSpPr>
          <p:cNvPr id="12" name="Oval Callout 11"/>
          <p:cNvSpPr/>
          <p:nvPr/>
        </p:nvSpPr>
        <p:spPr>
          <a:xfrm>
            <a:off x="0" y="914384"/>
            <a:ext cx="4547936" cy="1347537"/>
          </a:xfrm>
          <a:prstGeom prst="wedgeEllipseCallout">
            <a:avLst>
              <a:gd name="adj1" fmla="val 37752"/>
              <a:gd name="adj2" fmla="val 6023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I like it. It’s easier because I can see the maths in the textbooks.</a:t>
            </a:r>
            <a:endParaRPr lang="en-GB" dirty="0"/>
          </a:p>
        </p:txBody>
      </p:sp>
      <p:sp>
        <p:nvSpPr>
          <p:cNvPr id="13" name="Oval Callout 12"/>
          <p:cNvSpPr/>
          <p:nvPr/>
        </p:nvSpPr>
        <p:spPr>
          <a:xfrm>
            <a:off x="8622633" y="3904183"/>
            <a:ext cx="3569367" cy="1173119"/>
          </a:xfrm>
          <a:prstGeom prst="wedgeEllipseCallout">
            <a:avLst>
              <a:gd name="adj1" fmla="val 37752"/>
              <a:gd name="adj2" fmla="val 6023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It is tricky but it’s fun.</a:t>
            </a:r>
            <a:endParaRPr lang="en-GB" dirty="0"/>
          </a:p>
        </p:txBody>
      </p:sp>
      <p:sp>
        <p:nvSpPr>
          <p:cNvPr id="14" name="Oval Callout 13"/>
          <p:cNvSpPr/>
          <p:nvPr/>
        </p:nvSpPr>
        <p:spPr>
          <a:xfrm>
            <a:off x="8622633" y="2565673"/>
            <a:ext cx="3569367" cy="1173119"/>
          </a:xfrm>
          <a:prstGeom prst="wedgeEllipseCallout">
            <a:avLst>
              <a:gd name="adj1" fmla="val 37752"/>
              <a:gd name="adj2" fmla="val 6023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I love maths now because it’s much easier than before.</a:t>
            </a:r>
            <a:endParaRPr lang="en-GB"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3318" y="5197608"/>
            <a:ext cx="1241530" cy="1563409"/>
          </a:xfrm>
          <a:prstGeom prst="rect">
            <a:avLst/>
          </a:prstGeom>
        </p:spPr>
      </p:pic>
    </p:spTree>
    <p:extLst>
      <p:ext uri="{BB962C8B-B14F-4D97-AF65-F5344CB8AC3E}">
        <p14:creationId xmlns:p14="http://schemas.microsoft.com/office/powerpoint/2010/main" val="3902564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Research</a:t>
            </a:r>
          </a:p>
          <a:p>
            <a:r>
              <a:rPr lang="en-GB" dirty="0" smtClean="0"/>
              <a:t>Data</a:t>
            </a:r>
          </a:p>
          <a:p>
            <a:r>
              <a:rPr lang="en-GB" dirty="0" smtClean="0"/>
              <a:t>Ofsted report</a:t>
            </a:r>
          </a:p>
          <a:p>
            <a:r>
              <a:rPr lang="en-GB" dirty="0" smtClean="0"/>
              <a:t>Lesson Study</a:t>
            </a:r>
          </a:p>
          <a:p>
            <a:r>
              <a:rPr lang="en-GB" dirty="0" smtClean="0"/>
              <a:t>Local Maths Cluster Meetings</a:t>
            </a:r>
          </a:p>
          <a:p>
            <a:r>
              <a:rPr lang="en-GB" dirty="0" smtClean="0"/>
              <a:t>CPD on the use of </a:t>
            </a:r>
            <a:r>
              <a:rPr lang="en-GB" dirty="0" err="1" smtClean="0"/>
              <a:t>manipulatives</a:t>
            </a:r>
            <a:r>
              <a:rPr lang="en-GB" dirty="0" smtClean="0"/>
              <a:t> in mathematics</a:t>
            </a:r>
          </a:p>
          <a:p>
            <a:r>
              <a:rPr lang="en-GB" dirty="0" smtClean="0"/>
              <a:t>Education Endowment Foundation (EEF) 8 Recommendations for Improving Mathematics in Key Stage 2 and Key Stage 3</a:t>
            </a:r>
          </a:p>
          <a:p>
            <a:r>
              <a:rPr lang="en-GB" dirty="0" smtClean="0"/>
              <a:t>Mastery Maths Specialist – National Centre for Excellence in the Teaching of Mathematics (NCETM)</a:t>
            </a:r>
          </a:p>
          <a:p>
            <a:r>
              <a:rPr lang="en-GB" dirty="0" smtClean="0"/>
              <a:t>Department for Education (</a:t>
            </a:r>
            <a:r>
              <a:rPr lang="en-GB" dirty="0" err="1" smtClean="0"/>
              <a:t>DfE</a:t>
            </a:r>
            <a:r>
              <a:rPr lang="en-GB" dirty="0" smtClean="0"/>
              <a:t>) confirmation that it is a high-quality text book to support the teaching for mastery + match funding provided</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1291313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Maths - No Problem?</a:t>
            </a:r>
            <a:endParaRPr lang="en-GB" dirty="0"/>
          </a:p>
        </p:txBody>
      </p:sp>
      <p:sp>
        <p:nvSpPr>
          <p:cNvPr id="3" name="Content Placeholder 2"/>
          <p:cNvSpPr>
            <a:spLocks noGrp="1"/>
          </p:cNvSpPr>
          <p:nvPr>
            <p:ph idx="1"/>
          </p:nvPr>
        </p:nvSpPr>
        <p:spPr/>
        <p:txBody>
          <a:bodyPr>
            <a:normAutofit lnSpcReduction="10000"/>
          </a:bodyPr>
          <a:lstStyle/>
          <a:p>
            <a:pPr fontAlgn="base"/>
            <a:r>
              <a:rPr lang="en-GB" dirty="0"/>
              <a:t>Children will have a greater conceptual understanding of number and calculation. They will be able to visualise and generalise more readily due to a more in-depth understanding.</a:t>
            </a:r>
          </a:p>
          <a:p>
            <a:pPr fontAlgn="base"/>
            <a:r>
              <a:rPr lang="en-GB" dirty="0" smtClean="0"/>
              <a:t>All children </a:t>
            </a:r>
            <a:r>
              <a:rPr lang="en-GB" dirty="0"/>
              <a:t>will be fully supported through accessing concrete equipment and use of visual models to support understanding.</a:t>
            </a:r>
          </a:p>
          <a:p>
            <a:pPr fontAlgn="base"/>
            <a:r>
              <a:rPr lang="en-GB" dirty="0" smtClean="0"/>
              <a:t>Rapid graspers </a:t>
            </a:r>
            <a:r>
              <a:rPr lang="en-GB" dirty="0"/>
              <a:t>will be challenged through exposure to unfamiliar problems, development of reasoning skills and by exploring multiple ways to manipulate numbers and solve problems.</a:t>
            </a:r>
          </a:p>
          <a:p>
            <a:pPr fontAlgn="base"/>
            <a:r>
              <a:rPr lang="en-GB" dirty="0"/>
              <a:t>All learners will access teaching of content which matches the expectations of the curriculum in England and be supported further, if needed. The resources match the expectations for formal written methods set out by the </a:t>
            </a:r>
            <a:r>
              <a:rPr lang="en-GB" dirty="0" smtClean="0"/>
              <a:t>government</a:t>
            </a:r>
            <a:r>
              <a:rPr lang="en-GB" dirty="0"/>
              <a:t>, alongside greater </a:t>
            </a:r>
            <a:r>
              <a:rPr lang="en-GB" dirty="0" smtClean="0"/>
              <a:t>understanding in order to reach ‘mastery’.</a:t>
            </a:r>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4043392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CPA approach</a:t>
            </a:r>
            <a:endParaRPr lang="en-GB" dirty="0"/>
          </a:p>
        </p:txBody>
      </p:sp>
      <p:sp>
        <p:nvSpPr>
          <p:cNvPr id="3" name="Content Placeholder 2"/>
          <p:cNvSpPr>
            <a:spLocks noGrp="1"/>
          </p:cNvSpPr>
          <p:nvPr>
            <p:ph idx="1"/>
          </p:nvPr>
        </p:nvSpPr>
        <p:spPr/>
        <p:txBody>
          <a:bodyPr>
            <a:normAutofit/>
          </a:bodyPr>
          <a:lstStyle/>
          <a:p>
            <a:r>
              <a:rPr lang="en-GB" dirty="0" smtClean="0"/>
              <a:t>Concrete, pictorial, abstract (CPA) is a highly effective approach to teaching that develops a deep and sustainable understanding of maths. The CPA approach is the mainstay of maths teaching in Singapore. </a:t>
            </a:r>
          </a:p>
          <a:p>
            <a:endParaRPr lang="en-GB" dirty="0" smtClean="0"/>
          </a:p>
          <a:p>
            <a:endParaRPr lang="en-GB" dirty="0"/>
          </a:p>
          <a:p>
            <a:endParaRPr lang="en-GB" dirty="0" smtClean="0"/>
          </a:p>
          <a:p>
            <a:endParaRPr lang="en-GB" dirty="0"/>
          </a:p>
          <a:p>
            <a:endParaRPr lang="en-GB" dirty="0" smtClean="0"/>
          </a:p>
          <a:p>
            <a:pPr marL="0" indent="0">
              <a:buNone/>
            </a:pPr>
            <a:r>
              <a:rPr lang="en-GB" dirty="0" smtClean="0"/>
              <a:t>                doing                            seeing                       abstract</a:t>
            </a:r>
            <a:endParaRPr lang="en-GB" dirty="0"/>
          </a:p>
        </p:txBody>
      </p:sp>
      <p:pic>
        <p:nvPicPr>
          <p:cNvPr id="4" name="Picture 3"/>
          <p:cNvPicPr>
            <a:picLocks noChangeAspect="1"/>
          </p:cNvPicPr>
          <p:nvPr/>
        </p:nvPicPr>
        <p:blipFill>
          <a:blip r:embed="rId2"/>
          <a:stretch>
            <a:fillRect/>
          </a:stretch>
        </p:blipFill>
        <p:spPr>
          <a:xfrm>
            <a:off x="1278361" y="3773912"/>
            <a:ext cx="8553451" cy="18859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2793988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understanding</a:t>
            </a:r>
            <a:endParaRPr lang="en-GB" dirty="0"/>
          </a:p>
        </p:txBody>
      </p:sp>
      <p:sp>
        <p:nvSpPr>
          <p:cNvPr id="3" name="Content Placeholder 2"/>
          <p:cNvSpPr>
            <a:spLocks noGrp="1"/>
          </p:cNvSpPr>
          <p:nvPr>
            <p:ph idx="1"/>
          </p:nvPr>
        </p:nvSpPr>
        <p:spPr>
          <a:xfrm>
            <a:off x="838200" y="1825625"/>
            <a:ext cx="10515600" cy="4910026"/>
          </a:xfrm>
        </p:spPr>
        <p:txBody>
          <a:bodyPr>
            <a:normAutofit lnSpcReduction="10000"/>
          </a:bodyPr>
          <a:lstStyle/>
          <a:p>
            <a:r>
              <a:rPr lang="en-GB" b="1" u="sng" dirty="0"/>
              <a:t>Instrumental </a:t>
            </a:r>
            <a:r>
              <a:rPr lang="en-GB" b="1" u="sng" dirty="0" smtClean="0"/>
              <a:t>Understanding</a:t>
            </a:r>
          </a:p>
          <a:p>
            <a:pPr marL="0" indent="0">
              <a:buNone/>
            </a:pPr>
            <a:r>
              <a:rPr lang="en-GB" dirty="0"/>
              <a:t>“Instrumental understanding” can be thought of as knowing the rules and procedures without understanding why those rules or procedures work. Students who have been taught instrumentally can perform calculations, apply procedures… but do not necessarily understand the mathematics behind the rules or procedures</a:t>
            </a:r>
            <a:r>
              <a:rPr lang="en-GB" dirty="0" smtClean="0"/>
              <a:t>.</a:t>
            </a:r>
          </a:p>
          <a:p>
            <a:endParaRPr lang="en-GB" dirty="0"/>
          </a:p>
          <a:p>
            <a:r>
              <a:rPr lang="en-GB" b="1" u="sng" dirty="0"/>
              <a:t>Relational </a:t>
            </a:r>
            <a:r>
              <a:rPr lang="en-GB" b="1" u="sng" dirty="0" smtClean="0"/>
              <a:t>Understanding</a:t>
            </a:r>
          </a:p>
          <a:p>
            <a:pPr marL="0" indent="0">
              <a:buNone/>
            </a:pPr>
            <a:r>
              <a:rPr lang="en-GB" dirty="0"/>
              <a:t>“Relational understanding”, on the other hand, can be thought of as understanding how and why the rules and procedures work.  Students who are taught relationally are more likely to remember the procedures because they have truly understood why they work, they are more likely to retain their understanding longer, more likely to connect new learning with previous learning, and they are less likely to make careless mistakes.</a:t>
            </a:r>
          </a:p>
          <a:p>
            <a:pPr marL="0" indent="0" algn="r">
              <a:buNone/>
            </a:pPr>
            <a:r>
              <a:rPr lang="en-GB" dirty="0" smtClean="0"/>
              <a:t>(Richard </a:t>
            </a:r>
            <a:r>
              <a:rPr lang="en-GB" dirty="0" err="1" smtClean="0"/>
              <a:t>Skemp</a:t>
            </a:r>
            <a:r>
              <a:rPr lang="en-GB" dirty="0" smtClean="0"/>
              <a:t>)</a:t>
            </a:r>
            <a:endParaRPr lang="en-GB" dirty="0"/>
          </a:p>
          <a:p>
            <a:pPr marL="0" indent="0" algn="ctr">
              <a:buNone/>
            </a:pPr>
            <a:endParaRPr lang="en-GB" dirty="0"/>
          </a:p>
          <a:p>
            <a:pPr marL="0" indent="0" algn="ctr">
              <a:buNone/>
            </a:pPr>
            <a:r>
              <a:rPr lang="en-GB" dirty="0" smtClean="0"/>
              <a:t>(rote and memorisation)  vs  (exploration and questioning)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8570" y="5720520"/>
            <a:ext cx="826277" cy="1040498"/>
          </a:xfrm>
          <a:prstGeom prst="rect">
            <a:avLst/>
          </a:prstGeom>
        </p:spPr>
      </p:pic>
    </p:spTree>
    <p:extLst>
      <p:ext uri="{BB962C8B-B14F-4D97-AF65-F5344CB8AC3E}">
        <p14:creationId xmlns:p14="http://schemas.microsoft.com/office/powerpoint/2010/main" val="1577833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Maths – No Problem?</a:t>
            </a:r>
            <a:endParaRPr lang="en-GB" dirty="0"/>
          </a:p>
        </p:txBody>
      </p:sp>
      <p:sp>
        <p:nvSpPr>
          <p:cNvPr id="3" name="Content Placeholder 2"/>
          <p:cNvSpPr>
            <a:spLocks noGrp="1"/>
          </p:cNvSpPr>
          <p:nvPr>
            <p:ph idx="1"/>
          </p:nvPr>
        </p:nvSpPr>
        <p:spPr/>
        <p:txBody>
          <a:bodyPr/>
          <a:lstStyle/>
          <a:p>
            <a:r>
              <a:rPr lang="en-GB" b="1" dirty="0"/>
              <a:t>Maths — No Problem!</a:t>
            </a:r>
            <a:r>
              <a:rPr lang="en-GB" dirty="0"/>
              <a:t> is a series of textbooks and workbooks written to meet the requirements of the 2014 English national curriculum. </a:t>
            </a:r>
            <a:endParaRPr lang="en-GB" dirty="0" smtClean="0"/>
          </a:p>
          <a:p>
            <a:r>
              <a:rPr lang="en-GB" dirty="0" smtClean="0"/>
              <a:t>The </a:t>
            </a:r>
            <a:r>
              <a:rPr lang="en-GB" dirty="0"/>
              <a:t>MNP Primary Series was assessed by the </a:t>
            </a:r>
            <a:r>
              <a:rPr lang="en-GB" dirty="0" err="1"/>
              <a:t>DfE’s</a:t>
            </a:r>
            <a:r>
              <a:rPr lang="en-GB" dirty="0"/>
              <a:t> expert panel, which judged that it met the core criteria for a high-quality textbook to support teaching for mastery. </a:t>
            </a:r>
            <a:endParaRPr lang="en-GB" dirty="0" smtClean="0"/>
          </a:p>
          <a:p>
            <a:r>
              <a:rPr lang="en-GB" dirty="0" smtClean="0"/>
              <a:t>As </a:t>
            </a:r>
            <a:r>
              <a:rPr lang="en-GB" dirty="0"/>
              <a:t>a result, the MNP Primary Series are recommended textbooks for schools on the mastery programme.</a:t>
            </a:r>
          </a:p>
        </p:txBody>
      </p:sp>
      <p:pic>
        <p:nvPicPr>
          <p:cNvPr id="1026" name="Picture 2" descr="Image result for what is maths no probl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3182" y="4814284"/>
            <a:ext cx="3105028" cy="20437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2474" y="4692842"/>
            <a:ext cx="1642374" cy="2068176"/>
          </a:xfrm>
          <a:prstGeom prst="rect">
            <a:avLst/>
          </a:prstGeom>
        </p:spPr>
      </p:pic>
    </p:spTree>
    <p:extLst>
      <p:ext uri="{BB962C8B-B14F-4D97-AF65-F5344CB8AC3E}">
        <p14:creationId xmlns:p14="http://schemas.microsoft.com/office/powerpoint/2010/main" val="1085352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Custom 1">
      <a:majorFont>
        <a:latin typeface="Comic Sans MS"/>
        <a:ea typeface=""/>
        <a:cs typeface=""/>
      </a:majorFont>
      <a:minorFont>
        <a:latin typeface="Comic Sans MS"/>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351</TotalTime>
  <Words>1947</Words>
  <Application>Microsoft Office PowerPoint</Application>
  <PresentationFormat>Custom</PresentationFormat>
  <Paragraphs>192</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Facet</vt:lpstr>
      <vt:lpstr>Maths – No Problem! Parent Workshop</vt:lpstr>
      <vt:lpstr>Aims of the session</vt:lpstr>
      <vt:lpstr>Aims of the National Curriculum 2014</vt:lpstr>
      <vt:lpstr>Curriculum coverage</vt:lpstr>
      <vt:lpstr>Why?</vt:lpstr>
      <vt:lpstr>Why Maths - No Problem?</vt:lpstr>
      <vt:lpstr>CPA approach</vt:lpstr>
      <vt:lpstr>Types of understanding</vt:lpstr>
      <vt:lpstr>What is Maths – No Problem?</vt:lpstr>
      <vt:lpstr>Singapore approach to mathematics</vt:lpstr>
      <vt:lpstr>PowerPoint Presentation</vt:lpstr>
      <vt:lpstr>PowerPoint Presentation</vt:lpstr>
      <vt:lpstr>Number  sense</vt:lpstr>
      <vt:lpstr>What is mastery?</vt:lpstr>
      <vt:lpstr>Mastery of Mathematics</vt:lpstr>
      <vt:lpstr>Five Big Ideas Lesson design for Teaching for Mastery</vt:lpstr>
      <vt:lpstr>Mastery</vt:lpstr>
      <vt:lpstr>We are aiming to provide children with opportunities to develop:</vt:lpstr>
      <vt:lpstr>Structure of Maths – No Problem!</vt:lpstr>
      <vt:lpstr>How lessons are taught</vt:lpstr>
      <vt:lpstr>PowerPoint Presentation</vt:lpstr>
      <vt:lpstr>PowerPoint Presentation</vt:lpstr>
      <vt:lpstr>PowerPoint Presentation</vt:lpstr>
      <vt:lpstr>In  Focus/ anchor task</vt:lpstr>
      <vt:lpstr>Guided practice</vt:lpstr>
      <vt:lpstr>Textbooks</vt:lpstr>
      <vt:lpstr>Workbooks</vt:lpstr>
      <vt:lpstr>Maths journals</vt:lpstr>
      <vt:lpstr>How will children be challenged?</vt:lpstr>
      <vt:lpstr>Challenge</vt:lpstr>
      <vt:lpstr>How are children supported?</vt:lpstr>
      <vt:lpstr>How teachers support all learners</vt:lpstr>
      <vt:lpstr>PowerPoint Presentation</vt:lpstr>
      <vt:lpstr>PowerPoint Presentation</vt:lpstr>
      <vt:lpstr>PowerPoint Presentation</vt:lpstr>
      <vt:lpstr>How to teach number bonds</vt:lpstr>
      <vt:lpstr>Parent videos</vt:lpstr>
      <vt:lpstr>Column addition with regrouping</vt:lpstr>
      <vt:lpstr>Column subtraction with regrouping</vt:lpstr>
      <vt:lpstr>What the children think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Mastery Maths- a CPA approach (Concrete, pictorial, abstract)</dc:title>
  <dc:creator>Cassy Coggins</dc:creator>
  <cp:lastModifiedBy>Windows User</cp:lastModifiedBy>
  <cp:revision>116</cp:revision>
  <dcterms:created xsi:type="dcterms:W3CDTF">2018-10-28T18:29:57Z</dcterms:created>
  <dcterms:modified xsi:type="dcterms:W3CDTF">2018-11-21T15:21:43Z</dcterms:modified>
</cp:coreProperties>
</file>